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8" r:id="rId2"/>
    <p:sldId id="260" r:id="rId3"/>
    <p:sldId id="267" r:id="rId4"/>
    <p:sldId id="266" r:id="rId5"/>
    <p:sldId id="261" r:id="rId6"/>
    <p:sldId id="259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0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6" d="100"/>
          <a:sy n="126" d="100"/>
        </p:scale>
        <p:origin x="-1194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702A170A-7069-4CF4-8D08-CCF741C24CD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2423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8" name="Rectangle 4"/>
          <p:cNvSpPr>
            <a:spLocks noRo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4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7C260EF7-7DC1-4C98-B4D8-196C8F4A285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57530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1D9E8A07-FA37-4854-95F9-166EF551BA16}" type="slidenum">
              <a:rPr lang="en-US" altLang="en-US" smtClean="0"/>
              <a:pPr eaLnBrk="1" hangingPunct="1">
                <a:spcBef>
                  <a:spcPct val="0"/>
                </a:spcBef>
              </a:pPr>
              <a:t>1</a:t>
            </a:fld>
            <a:endParaRPr lang="en-US" altLang="en-US" smtClean="0"/>
          </a:p>
        </p:txBody>
      </p:sp>
      <p:sp>
        <p:nvSpPr>
          <p:cNvPr id="12291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707AD447-4D62-46BF-97DB-92B3AD66EE86}" type="slidenum">
              <a:rPr lang="en-US" altLang="en-US" smtClean="0"/>
              <a:pPr eaLnBrk="1" hangingPunct="1">
                <a:spcBef>
                  <a:spcPct val="0"/>
                </a:spcBef>
              </a:pPr>
              <a:t>2</a:t>
            </a:fld>
            <a:endParaRPr lang="en-US" altLang="en-US" smtClean="0"/>
          </a:p>
        </p:txBody>
      </p:sp>
      <p:sp>
        <p:nvSpPr>
          <p:cNvPr id="13315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50291F97-FC99-4A34-BB99-FC4B3C6BBC1C}" type="slidenum">
              <a:rPr lang="en-US" altLang="en-US" smtClean="0"/>
              <a:pPr eaLnBrk="1" hangingPunct="1">
                <a:spcBef>
                  <a:spcPct val="0"/>
                </a:spcBef>
              </a:pPr>
              <a:t>5</a:t>
            </a:fld>
            <a:endParaRPr lang="en-US" altLang="en-US" smtClean="0"/>
          </a:p>
        </p:txBody>
      </p:sp>
      <p:sp>
        <p:nvSpPr>
          <p:cNvPr id="14339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FCD4BC7F-8D0C-40B7-96CB-0DFFFFB69175}" type="slidenum">
              <a:rPr lang="en-US" altLang="en-US" smtClean="0"/>
              <a:pPr eaLnBrk="1" hangingPunct="1">
                <a:spcBef>
                  <a:spcPct val="0"/>
                </a:spcBef>
              </a:pPr>
              <a:t>6</a:t>
            </a:fld>
            <a:endParaRPr lang="en-US" altLang="en-US" smtClean="0"/>
          </a:p>
        </p:txBody>
      </p:sp>
      <p:sp>
        <p:nvSpPr>
          <p:cNvPr id="15363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EF6CBC75-82B9-486C-B017-5CBF987DAE60}" type="slidenum">
              <a:rPr lang="en-US" altLang="en-US" smtClean="0"/>
              <a:pPr eaLnBrk="1" hangingPunct="1">
                <a:spcBef>
                  <a:spcPct val="0"/>
                </a:spcBef>
              </a:pPr>
              <a:t>7</a:t>
            </a:fld>
            <a:endParaRPr lang="en-US" altLang="en-US" smtClean="0"/>
          </a:p>
        </p:txBody>
      </p:sp>
      <p:sp>
        <p:nvSpPr>
          <p:cNvPr id="16387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F1AE6E69-3A30-4D37-8A9D-1710BE237417}" type="slidenum">
              <a:rPr lang="en-US" altLang="en-US" smtClean="0"/>
              <a:pPr eaLnBrk="1" hangingPunct="1">
                <a:spcBef>
                  <a:spcPct val="0"/>
                </a:spcBef>
              </a:pPr>
              <a:t>8</a:t>
            </a:fld>
            <a:endParaRPr lang="en-US" altLang="en-US" smtClean="0"/>
          </a:p>
        </p:txBody>
      </p:sp>
      <p:sp>
        <p:nvSpPr>
          <p:cNvPr id="17411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8CFF265A-FAB1-4DB8-81CB-AB0C4F1F6526}" type="slidenum">
              <a:rPr lang="en-US" altLang="en-US" smtClean="0"/>
              <a:pPr eaLnBrk="1" hangingPunct="1">
                <a:spcBef>
                  <a:spcPct val="0"/>
                </a:spcBef>
              </a:pPr>
              <a:t>9</a:t>
            </a:fld>
            <a:endParaRPr lang="en-US" altLang="en-US" smtClean="0"/>
          </a:p>
        </p:txBody>
      </p:sp>
      <p:sp>
        <p:nvSpPr>
          <p:cNvPr id="18435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08826B-8E3E-41F6-86D7-C4240079183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908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25EC60-E341-41FB-90D0-DA48CB99DA8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03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74DFAC-ABDD-4FB7-92E5-892CFC9AD80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279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CA4F57-1F03-4964-824D-88B7CB209C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170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1593C2-DD25-488A-8679-7DBF9D8B5C1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403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C9B9A1-7551-4326-80B8-FAA435D73B1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432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049CCD-6DAA-422B-B323-0930320437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49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6E970A-6316-4DA0-A2D4-2C496ABA42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3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1FED9B-6D75-4766-A0F0-B6890C9C6A1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966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0002CF-BBFC-4E4F-ADE7-B5312A22708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379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589C4B-3FE1-41FA-99D6-32707E62346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54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9834D8-D62C-4F8F-9260-B5C4AC9A9B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251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Arial" pitchFamily="34" charset="0"/>
              </a:defRPr>
            </a:lvl1pPr>
          </a:lstStyle>
          <a:p>
            <a:pPr>
              <a:defRPr/>
            </a:pPr>
            <a:fld id="{ACC90CF5-0217-4645-BFD8-B32BEB064ED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6.emf"/><Relationship Id="rId4" Type="http://schemas.openxmlformats.org/officeDocument/2006/relationships/oleObject" Target="../embeddings/oleObject6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7.emf"/><Relationship Id="rId4" Type="http://schemas.openxmlformats.org/officeDocument/2006/relationships/oleObject" Target="../embeddings/oleObject7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8.emf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9.emf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50" name="Object 2"/>
          <p:cNvGraphicFramePr>
            <a:graphicFrameLocks noChangeAspect="1"/>
          </p:cNvGraphicFramePr>
          <p:nvPr/>
        </p:nvGraphicFramePr>
        <p:xfrm>
          <a:off x="0" y="0"/>
          <a:ext cx="9144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Slide" r:id="rId4" imgW="9144000" imgH="6858000" progId="PowerPoint.Slide.8">
                  <p:embed/>
                </p:oleObj>
              </mc:Choice>
              <mc:Fallback>
                <p:oleObj name="Slide" r:id="rId4" imgW="9144000" imgH="6858000" progId="PowerPoint.Slide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5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25" name="Text Box 5"/>
          <p:cNvSpPr txBox="1">
            <a:spLocks noChangeArrowheads="1"/>
          </p:cNvSpPr>
          <p:nvPr/>
        </p:nvSpPr>
        <p:spPr bwMode="auto">
          <a:xfrm>
            <a:off x="0" y="762000"/>
            <a:ext cx="7620000" cy="923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63500" dist="74053" dir="1857825" algn="ctr" rotWithShape="0">
              <a:schemeClr val="tx1">
                <a:alpha val="50000"/>
              </a:schemeClr>
            </a:outerShdw>
          </a:effec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5400" b="1" smtClean="0">
                <a:solidFill>
                  <a:srgbClr val="FFFF00"/>
                </a:solidFill>
              </a:rPr>
              <a:t>Intro to Unix - History</a:t>
            </a:r>
          </a:p>
        </p:txBody>
      </p:sp>
      <p:sp>
        <p:nvSpPr>
          <p:cNvPr id="5126" name="Text Box 6"/>
          <p:cNvSpPr txBox="1">
            <a:spLocks noChangeArrowheads="1"/>
          </p:cNvSpPr>
          <p:nvPr/>
        </p:nvSpPr>
        <p:spPr bwMode="auto">
          <a:xfrm>
            <a:off x="0" y="5105400"/>
            <a:ext cx="9144000" cy="954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63500" dist="74053" dir="1857825" algn="ctr" rotWithShape="0">
              <a:schemeClr val="tx1">
                <a:alpha val="50000"/>
              </a:schemeClr>
            </a:outerShdw>
          </a:effectLst>
        </p:spPr>
        <p:txBody>
          <a:bodyPr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defRPr/>
            </a:pPr>
            <a:r>
              <a:rPr lang="en-US" sz="2800" b="1" dirty="0" smtClean="0">
                <a:solidFill>
                  <a:srgbClr val="FFFF00"/>
                </a:solidFill>
              </a:rPr>
              <a:t>TCMG 303</a:t>
            </a:r>
            <a:endParaRPr lang="en-US" sz="2800" b="1" dirty="0" smtClean="0">
              <a:solidFill>
                <a:srgbClr val="FFFF00"/>
              </a:solidFill>
            </a:endParaRPr>
          </a:p>
          <a:p>
            <a:pPr algn="r" eaLnBrk="1" hangingPunct="1">
              <a:defRPr/>
            </a:pPr>
            <a:r>
              <a:rPr lang="en-US" sz="2800" b="1" dirty="0" smtClean="0">
                <a:solidFill>
                  <a:srgbClr val="FFFF00"/>
                </a:solidFill>
              </a:rPr>
              <a:t>Dr. </a:t>
            </a:r>
            <a:r>
              <a:rPr lang="en-US" sz="2800" b="1" dirty="0" err="1" smtClean="0">
                <a:solidFill>
                  <a:srgbClr val="FFFF00"/>
                </a:solidFill>
              </a:rPr>
              <a:t>Trez</a:t>
            </a:r>
            <a:r>
              <a:rPr lang="en-US" sz="2800" b="1" dirty="0" smtClean="0">
                <a:solidFill>
                  <a:srgbClr val="FFFF00"/>
                </a:solidFill>
              </a:rPr>
              <a:t> Jones</a:t>
            </a: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8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58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1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1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1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1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1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6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2"/>
          <p:cNvGraphicFramePr>
            <a:graphicFrameLocks noChangeAspect="1"/>
          </p:cNvGraphicFramePr>
          <p:nvPr/>
        </p:nvGraphicFramePr>
        <p:xfrm>
          <a:off x="0" y="0"/>
          <a:ext cx="9144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Slide" r:id="rId4" imgW="9144000" imgH="6858069" progId="PowerPoint.Slide.8">
                  <p:embed/>
                </p:oleObj>
              </mc:Choice>
              <mc:Fallback>
                <p:oleObj name="Slide" r:id="rId4" imgW="9144000" imgH="6858069" progId="PowerPoint.Slide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5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173" name="Text Box 5"/>
          <p:cNvSpPr txBox="1">
            <a:spLocks noChangeArrowheads="1"/>
          </p:cNvSpPr>
          <p:nvPr/>
        </p:nvSpPr>
        <p:spPr bwMode="auto">
          <a:xfrm>
            <a:off x="228600" y="152400"/>
            <a:ext cx="8915400" cy="923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63500" dist="74053" dir="1857825" algn="ctr" rotWithShape="0">
              <a:schemeClr val="tx1">
                <a:alpha val="50000"/>
              </a:schemeClr>
            </a:outerShdw>
          </a:effec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defRPr/>
            </a:pPr>
            <a:r>
              <a:rPr lang="en-US" sz="5400" b="1" dirty="0" smtClean="0">
                <a:solidFill>
                  <a:srgbClr val="FFFF00"/>
                </a:solidFill>
              </a:rPr>
              <a:t>1969 – Unix Time Index 1</a:t>
            </a: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228600" y="4419600"/>
            <a:ext cx="8915400" cy="175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63500" dist="74053" dir="1857825" algn="ctr" rotWithShape="0">
              <a:schemeClr val="tx1">
                <a:alpha val="50000"/>
              </a:schemeClr>
            </a:outerShdw>
          </a:effec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defRPr/>
            </a:pPr>
            <a:r>
              <a:rPr lang="en-US" sz="5400" b="1" smtClean="0">
                <a:solidFill>
                  <a:srgbClr val="FFFF00"/>
                </a:solidFill>
              </a:rPr>
              <a:t>AT&amp;T – Bell Labs</a:t>
            </a:r>
            <a:br>
              <a:rPr lang="en-US" sz="5400" b="1" smtClean="0">
                <a:solidFill>
                  <a:srgbClr val="FFFF00"/>
                </a:solidFill>
              </a:rPr>
            </a:br>
            <a:r>
              <a:rPr lang="en-US" sz="5400" b="1" smtClean="0">
                <a:solidFill>
                  <a:srgbClr val="FFFF00"/>
                </a:solidFill>
              </a:rPr>
              <a:t>UC Berkeley</a:t>
            </a: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7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3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98" name="Object 2"/>
          <p:cNvGraphicFramePr>
            <a:graphicFrameLocks noChangeAspect="1"/>
          </p:cNvGraphicFramePr>
          <p:nvPr/>
        </p:nvGraphicFramePr>
        <p:xfrm>
          <a:off x="0" y="0"/>
          <a:ext cx="9144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" name="Slide" r:id="rId3" imgW="9144000" imgH="6858069" progId="PowerPoint.Slide.8">
                  <p:embed/>
                </p:oleObj>
              </mc:Choice>
              <mc:Fallback>
                <p:oleObj name="Slide" r:id="rId3" imgW="9144000" imgH="6858069" progId="PowerPoint.Slide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5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343" name="Text Box 7"/>
          <p:cNvSpPr txBox="1">
            <a:spLocks noChangeArrowheads="1"/>
          </p:cNvSpPr>
          <p:nvPr/>
        </p:nvSpPr>
        <p:spPr bwMode="auto">
          <a:xfrm>
            <a:off x="0" y="228600"/>
            <a:ext cx="9144000" cy="5632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63500" dist="74053" dir="1857825" algn="ctr" rotWithShape="0">
              <a:schemeClr val="tx1">
                <a:alpha val="50000"/>
              </a:schemeClr>
            </a:outerShdw>
          </a:effec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defRPr/>
            </a:pPr>
            <a:r>
              <a:rPr lang="en-US" sz="5400" b="1" dirty="0" smtClean="0">
                <a:solidFill>
                  <a:srgbClr val="FFFF00"/>
                </a:solidFill>
              </a:rPr>
              <a:t>80</a:t>
            </a:r>
            <a:r>
              <a:rPr lang="en-US" altLang="ja-JP" sz="5400" b="1" dirty="0" smtClean="0">
                <a:solidFill>
                  <a:srgbClr val="FFFF00"/>
                </a:solidFill>
              </a:rPr>
              <a:t>s</a:t>
            </a:r>
            <a:endParaRPr lang="en-US" altLang="ja-JP" sz="5400" b="1" dirty="0" smtClean="0">
              <a:solidFill>
                <a:srgbClr val="FFFF00"/>
              </a:solidFill>
            </a:endParaRPr>
          </a:p>
          <a:p>
            <a:pPr eaLnBrk="1" hangingPunct="1">
              <a:defRPr/>
            </a:pPr>
            <a:endParaRPr lang="en-US" sz="3600" b="1" dirty="0" smtClean="0">
              <a:solidFill>
                <a:srgbClr val="FFFF00"/>
              </a:solidFill>
            </a:endParaRPr>
          </a:p>
          <a:p>
            <a:pPr eaLnBrk="1" hangingPunct="1">
              <a:buFontTx/>
              <a:buChar char="•"/>
              <a:defRPr/>
            </a:pPr>
            <a:r>
              <a:rPr lang="en-US" sz="3600" b="1" dirty="0" smtClean="0">
                <a:solidFill>
                  <a:srgbClr val="FFFF00"/>
                </a:solidFill>
              </a:rPr>
              <a:t> System V Release 2 introduced. At this time there are 100,000 UNIX installations around the world.</a:t>
            </a:r>
          </a:p>
          <a:p>
            <a:pPr eaLnBrk="1" hangingPunct="1">
              <a:buFontTx/>
              <a:buChar char="•"/>
              <a:defRPr/>
            </a:pPr>
            <a:r>
              <a:rPr lang="en-US" sz="3600" b="1" dirty="0" smtClean="0">
                <a:solidFill>
                  <a:srgbClr val="FFFF00"/>
                </a:solidFill>
              </a:rPr>
              <a:t> 4.3BSD released, including internet name server. NFS shipped. AIX announced. Installed base 250,000. </a:t>
            </a:r>
          </a:p>
          <a:p>
            <a:pPr eaLnBrk="1" hangingPunct="1">
              <a:defRPr/>
            </a:pPr>
            <a:endParaRPr lang="en-US" sz="5400" b="1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3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122" name="Object 2"/>
          <p:cNvGraphicFramePr>
            <a:graphicFrameLocks noChangeAspect="1"/>
          </p:cNvGraphicFramePr>
          <p:nvPr/>
        </p:nvGraphicFramePr>
        <p:xfrm>
          <a:off x="0" y="0"/>
          <a:ext cx="9144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5" name="Slide" r:id="rId3" imgW="9144000" imgH="6858069" progId="PowerPoint.Slide.8">
                  <p:embed/>
                </p:oleObj>
              </mc:Choice>
              <mc:Fallback>
                <p:oleObj name="Slide" r:id="rId3" imgW="9144000" imgH="6858069" progId="PowerPoint.Slide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5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317" name="Text Box 5"/>
          <p:cNvSpPr txBox="1">
            <a:spLocks noChangeArrowheads="1"/>
          </p:cNvSpPr>
          <p:nvPr/>
        </p:nvSpPr>
        <p:spPr bwMode="auto">
          <a:xfrm>
            <a:off x="0" y="228600"/>
            <a:ext cx="8991600" cy="6462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63500" dist="74053" dir="1857825" algn="ctr" rotWithShape="0">
              <a:schemeClr val="tx1">
                <a:alpha val="50000"/>
              </a:schemeClr>
            </a:outerShdw>
          </a:effec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5400" b="1" dirty="0" smtClean="0">
                <a:solidFill>
                  <a:srgbClr val="FFFF00"/>
                </a:solidFill>
              </a:rPr>
              <a:t>Flavors</a:t>
            </a:r>
          </a:p>
          <a:p>
            <a:pPr eaLnBrk="1" hangingPunct="1">
              <a:defRPr/>
            </a:pPr>
            <a:endParaRPr lang="en-US" sz="3600" b="1" dirty="0" smtClean="0">
              <a:solidFill>
                <a:srgbClr val="FFFF00"/>
              </a:solidFill>
            </a:endParaRPr>
          </a:p>
          <a:p>
            <a:pPr eaLnBrk="1" hangingPunct="1">
              <a:buFontTx/>
              <a:buChar char="•"/>
              <a:defRPr/>
            </a:pPr>
            <a:r>
              <a:rPr lang="en-US" sz="3600" b="1" dirty="0" smtClean="0">
                <a:solidFill>
                  <a:srgbClr val="FFFF00"/>
                </a:solidFill>
              </a:rPr>
              <a:t> Solaris</a:t>
            </a:r>
          </a:p>
          <a:p>
            <a:pPr eaLnBrk="1" hangingPunct="1">
              <a:buFontTx/>
              <a:buChar char="•"/>
              <a:defRPr/>
            </a:pPr>
            <a:r>
              <a:rPr lang="en-US" sz="3600" b="1" dirty="0" smtClean="0">
                <a:solidFill>
                  <a:srgbClr val="FFFF00"/>
                </a:solidFill>
              </a:rPr>
              <a:t> HP-UX</a:t>
            </a:r>
          </a:p>
          <a:p>
            <a:pPr eaLnBrk="1" hangingPunct="1">
              <a:buFontTx/>
              <a:buChar char="•"/>
              <a:defRPr/>
            </a:pPr>
            <a:r>
              <a:rPr lang="en-US" sz="3600" b="1" dirty="0" smtClean="0">
                <a:solidFill>
                  <a:srgbClr val="FFFF00"/>
                </a:solidFill>
              </a:rPr>
              <a:t> UNICOS</a:t>
            </a:r>
          </a:p>
          <a:p>
            <a:pPr eaLnBrk="1" hangingPunct="1">
              <a:buFontTx/>
              <a:buChar char="•"/>
              <a:defRPr/>
            </a:pPr>
            <a:r>
              <a:rPr lang="en-US" sz="3600" b="1" dirty="0" smtClean="0">
                <a:solidFill>
                  <a:srgbClr val="FFFF00"/>
                </a:solidFill>
              </a:rPr>
              <a:t> AIX</a:t>
            </a:r>
          </a:p>
          <a:p>
            <a:pPr eaLnBrk="1" hangingPunct="1">
              <a:buFontTx/>
              <a:buChar char="•"/>
              <a:defRPr/>
            </a:pPr>
            <a:r>
              <a:rPr lang="en-US" sz="3600" b="1" dirty="0" smtClean="0">
                <a:solidFill>
                  <a:srgbClr val="FFFF00"/>
                </a:solidFill>
              </a:rPr>
              <a:t> OS X</a:t>
            </a:r>
          </a:p>
          <a:p>
            <a:pPr eaLnBrk="1" hangingPunct="1">
              <a:buFontTx/>
              <a:buChar char="•"/>
              <a:defRPr/>
            </a:pPr>
            <a:r>
              <a:rPr lang="en-US" sz="3600" b="1" dirty="0" smtClean="0">
                <a:solidFill>
                  <a:srgbClr val="FFFF00"/>
                </a:solidFill>
              </a:rPr>
              <a:t> IRIX</a:t>
            </a:r>
          </a:p>
          <a:p>
            <a:pPr eaLnBrk="1" hangingPunct="1">
              <a:buFontTx/>
              <a:buChar char="•"/>
              <a:defRPr/>
            </a:pPr>
            <a:r>
              <a:rPr lang="en-US" sz="3600" b="1" dirty="0" smtClean="0">
                <a:solidFill>
                  <a:srgbClr val="FFFF00"/>
                </a:solidFill>
              </a:rPr>
              <a:t> UTS</a:t>
            </a:r>
          </a:p>
          <a:p>
            <a:pPr eaLnBrk="1" hangingPunct="1">
              <a:buFontTx/>
              <a:buChar char="•"/>
              <a:defRPr/>
            </a:pPr>
            <a:r>
              <a:rPr lang="en-US" sz="3600" b="1" dirty="0" smtClean="0">
                <a:solidFill>
                  <a:srgbClr val="FFFF00"/>
                </a:solidFill>
              </a:rPr>
              <a:t> Linux- </a:t>
            </a:r>
            <a:r>
              <a:rPr lang="en-US" sz="3600" b="1" dirty="0" err="1" smtClean="0">
                <a:solidFill>
                  <a:srgbClr val="FFFF00"/>
                </a:solidFill>
              </a:rPr>
              <a:t>Slackware</a:t>
            </a:r>
            <a:r>
              <a:rPr lang="en-US" sz="3600" b="1" dirty="0" smtClean="0">
                <a:solidFill>
                  <a:srgbClr val="FFFF00"/>
                </a:solidFill>
              </a:rPr>
              <a:t>, </a:t>
            </a:r>
            <a:r>
              <a:rPr lang="en-US" sz="3600" b="1" dirty="0" err="1" smtClean="0">
                <a:solidFill>
                  <a:srgbClr val="FFFF00"/>
                </a:solidFill>
              </a:rPr>
              <a:t>SuSE</a:t>
            </a:r>
            <a:r>
              <a:rPr lang="en-US" sz="3600" b="1" dirty="0" smtClean="0">
                <a:solidFill>
                  <a:srgbClr val="FFFF00"/>
                </a:solidFill>
              </a:rPr>
              <a:t>, </a:t>
            </a:r>
            <a:r>
              <a:rPr lang="en-US" sz="3600" b="1" dirty="0" err="1" smtClean="0">
                <a:solidFill>
                  <a:srgbClr val="FFFF00"/>
                </a:solidFill>
              </a:rPr>
              <a:t>Debian</a:t>
            </a:r>
            <a:r>
              <a:rPr lang="en-US" sz="3600" b="1" dirty="0" smtClean="0">
                <a:solidFill>
                  <a:srgbClr val="FFFF00"/>
                </a:solidFill>
              </a:rPr>
              <a:t>, Ubuntu, </a:t>
            </a:r>
            <a:r>
              <a:rPr lang="en-US" sz="3600" b="1" dirty="0" err="1" smtClean="0">
                <a:solidFill>
                  <a:srgbClr val="FFFF00"/>
                </a:solidFill>
              </a:rPr>
              <a:t>RedHat</a:t>
            </a:r>
            <a:r>
              <a:rPr lang="en-US" sz="3600" b="1" dirty="0" smtClean="0">
                <a:solidFill>
                  <a:srgbClr val="FFFF00"/>
                </a:solidFill>
              </a:rPr>
              <a:t>, FreeBSD, Mandrake</a:t>
            </a:r>
            <a:endParaRPr lang="en-US" sz="1400" b="1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cover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3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3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3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3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3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3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3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3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33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33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33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3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33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3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3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33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33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33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33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3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33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33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33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33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33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33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33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33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146" name="Object 2"/>
          <p:cNvGraphicFramePr>
            <a:graphicFrameLocks noChangeAspect="1"/>
          </p:cNvGraphicFramePr>
          <p:nvPr/>
        </p:nvGraphicFramePr>
        <p:xfrm>
          <a:off x="0" y="0"/>
          <a:ext cx="9144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0" name="Slide" r:id="rId4" imgW="9144000" imgH="6858069" progId="PowerPoint.Slide.8">
                  <p:embed/>
                </p:oleObj>
              </mc:Choice>
              <mc:Fallback>
                <p:oleObj name="Slide" r:id="rId4" imgW="9144000" imgH="6858069" progId="PowerPoint.Slide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5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199" name="Text Box 7"/>
          <p:cNvSpPr txBox="1">
            <a:spLocks noChangeArrowheads="1"/>
          </p:cNvSpPr>
          <p:nvPr/>
        </p:nvSpPr>
        <p:spPr bwMode="auto">
          <a:xfrm>
            <a:off x="762000" y="152400"/>
            <a:ext cx="8382000" cy="42473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63500" dist="74053" dir="1857825" algn="ctr" rotWithShape="0">
              <a:schemeClr val="tx1">
                <a:alpha val="50000"/>
              </a:schemeClr>
            </a:outerShdw>
          </a:effec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defRPr/>
            </a:pPr>
            <a:r>
              <a:rPr lang="en-US" sz="5400" b="1" dirty="0" smtClean="0">
                <a:solidFill>
                  <a:srgbClr val="FFFF00"/>
                </a:solidFill>
              </a:rPr>
              <a:t>A little discussion on </a:t>
            </a:r>
            <a:r>
              <a:rPr lang="en-US" sz="5400" b="1" dirty="0" err="1" smtClean="0">
                <a:solidFill>
                  <a:srgbClr val="FFFF00"/>
                </a:solidFill>
              </a:rPr>
              <a:t>Marketshare</a:t>
            </a:r>
            <a:r>
              <a:rPr lang="en-US" sz="5400" b="1" dirty="0" smtClean="0">
                <a:solidFill>
                  <a:srgbClr val="FFFF00"/>
                </a:solidFill>
              </a:rPr>
              <a:t>…</a:t>
            </a:r>
          </a:p>
          <a:p>
            <a:pPr algn="r" eaLnBrk="1" hangingPunct="1">
              <a:defRPr/>
            </a:pPr>
            <a:endParaRPr lang="en-US" sz="5400" b="1" dirty="0">
              <a:solidFill>
                <a:srgbClr val="FFFF00"/>
              </a:solidFill>
            </a:endParaRPr>
          </a:p>
          <a:p>
            <a:pPr marL="685800" indent="-685800" eaLnBrk="1" hangingPunct="1">
              <a:buFont typeface="Arial" panose="020B0604020202020204" pitchFamily="34" charset="0"/>
              <a:buChar char="•"/>
              <a:defRPr/>
            </a:pPr>
            <a:r>
              <a:rPr lang="en-US" sz="5400" b="1" dirty="0" smtClean="0">
                <a:solidFill>
                  <a:srgbClr val="FFFF00"/>
                </a:solidFill>
              </a:rPr>
              <a:t>Wikipedia</a:t>
            </a:r>
          </a:p>
          <a:p>
            <a:pPr marL="685800" indent="-685800" eaLnBrk="1" hangingPunct="1">
              <a:buFont typeface="Arial" panose="020B0604020202020204" pitchFamily="34" charset="0"/>
              <a:buChar char="•"/>
              <a:defRPr/>
            </a:pPr>
            <a:r>
              <a:rPr lang="en-US" sz="5400" b="1" dirty="0" smtClean="0">
                <a:solidFill>
                  <a:srgbClr val="FFFF00"/>
                </a:solidFill>
              </a:rPr>
              <a:t>Family Trees</a:t>
            </a:r>
            <a:endParaRPr lang="en-US" sz="5400" b="1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cover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170" name="Object 2"/>
          <p:cNvGraphicFramePr>
            <a:graphicFrameLocks noChangeAspect="1"/>
          </p:cNvGraphicFramePr>
          <p:nvPr/>
        </p:nvGraphicFramePr>
        <p:xfrm>
          <a:off x="0" y="0"/>
          <a:ext cx="9144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3" name="Slide" r:id="rId4" imgW="9144000" imgH="6858069" progId="PowerPoint.Slide.8">
                  <p:embed/>
                </p:oleObj>
              </mc:Choice>
              <mc:Fallback>
                <p:oleObj name="Slide" r:id="rId4" imgW="9144000" imgH="6858069" progId="PowerPoint.Slide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5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49" name="Text Box 5"/>
          <p:cNvSpPr txBox="1">
            <a:spLocks noChangeArrowheads="1"/>
          </p:cNvSpPr>
          <p:nvPr/>
        </p:nvSpPr>
        <p:spPr bwMode="auto">
          <a:xfrm>
            <a:off x="0" y="1981200"/>
            <a:ext cx="9144000" cy="175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63500" dist="74053" dir="1857825" algn="ctr" rotWithShape="0">
              <a:schemeClr val="tx1">
                <a:alpha val="50000"/>
              </a:schemeClr>
            </a:outerShdw>
          </a:effec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5400" b="1" smtClean="0">
                <a:solidFill>
                  <a:srgbClr val="FFFF00"/>
                </a:solidFill>
              </a:rPr>
              <a:t>The strength of open source and GPL - Gnu</a:t>
            </a:r>
          </a:p>
        </p:txBody>
      </p:sp>
    </p:spTree>
  </p:cSld>
  <p:clrMapOvr>
    <a:masterClrMapping/>
  </p:clrMapOvr>
  <p:transition>
    <p:wheel spokes="8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7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8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9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0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94" name="Object 2"/>
          <p:cNvGraphicFramePr>
            <a:graphicFrameLocks noChangeAspect="1"/>
          </p:cNvGraphicFramePr>
          <p:nvPr/>
        </p:nvGraphicFramePr>
        <p:xfrm>
          <a:off x="0" y="0"/>
          <a:ext cx="9144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8" name="Slide" r:id="rId4" imgW="9144000" imgH="6858069" progId="PowerPoint.Slide.8">
                  <p:embed/>
                </p:oleObj>
              </mc:Choice>
              <mc:Fallback>
                <p:oleObj name="Slide" r:id="rId4" imgW="9144000" imgH="6858069" progId="PowerPoint.Slide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5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221" name="Text Box 5"/>
          <p:cNvSpPr txBox="1">
            <a:spLocks noChangeArrowheads="1"/>
          </p:cNvSpPr>
          <p:nvPr/>
        </p:nvSpPr>
        <p:spPr bwMode="auto">
          <a:xfrm>
            <a:off x="0" y="0"/>
            <a:ext cx="9144000" cy="2586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63500" dist="74053" dir="1857825" algn="ctr" rotWithShape="0">
              <a:schemeClr val="tx1">
                <a:alpha val="50000"/>
              </a:schemeClr>
            </a:outerShdw>
          </a:effec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5400" b="1" smtClean="0">
                <a:solidFill>
                  <a:srgbClr val="FFFF00"/>
                </a:solidFill>
              </a:rPr>
              <a:t>Breaking into the PC Realm</a:t>
            </a:r>
          </a:p>
          <a:p>
            <a:pPr eaLnBrk="1" hangingPunct="1">
              <a:defRPr/>
            </a:pPr>
            <a:endParaRPr lang="en-US" sz="5400" b="1" smtClean="0">
              <a:solidFill>
                <a:srgbClr val="FFFF00"/>
              </a:solidFill>
            </a:endParaRPr>
          </a:p>
        </p:txBody>
      </p:sp>
      <p:sp>
        <p:nvSpPr>
          <p:cNvPr id="9223" name="Text Box 7"/>
          <p:cNvSpPr txBox="1">
            <a:spLocks noChangeArrowheads="1"/>
          </p:cNvSpPr>
          <p:nvPr/>
        </p:nvSpPr>
        <p:spPr bwMode="auto">
          <a:xfrm>
            <a:off x="0" y="5943600"/>
            <a:ext cx="8610600" cy="923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63500" dist="74053" dir="1857825" algn="ctr" rotWithShape="0">
              <a:schemeClr val="tx1">
                <a:alpha val="50000"/>
              </a:schemeClr>
            </a:outerShdw>
          </a:effec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5400" b="1" smtClean="0">
                <a:solidFill>
                  <a:srgbClr val="FFFF00"/>
                </a:solidFill>
              </a:rPr>
              <a:t>Evolution of Linux</a:t>
            </a:r>
          </a:p>
        </p:txBody>
      </p:sp>
    </p:spTree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9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7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0" fill="hold"/>
                                        <p:tgtEl>
                                          <p:spTgt spid="9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0" fill="hold"/>
                                        <p:tgtEl>
                                          <p:spTgt spid="9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1" grpId="0"/>
      <p:bldP spid="922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218" name="Object 2"/>
          <p:cNvGraphicFramePr>
            <a:graphicFrameLocks noChangeAspect="1"/>
          </p:cNvGraphicFramePr>
          <p:nvPr/>
        </p:nvGraphicFramePr>
        <p:xfrm>
          <a:off x="0" y="0"/>
          <a:ext cx="9144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1" name="Slide" r:id="rId4" imgW="9144000" imgH="6858069" progId="PowerPoint.Slide.8">
                  <p:embed/>
                </p:oleObj>
              </mc:Choice>
              <mc:Fallback>
                <p:oleObj name="Slide" r:id="rId4" imgW="9144000" imgH="6858069" progId="PowerPoint.Slide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5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45" name="Text Box 5"/>
          <p:cNvSpPr txBox="1">
            <a:spLocks noChangeArrowheads="1"/>
          </p:cNvSpPr>
          <p:nvPr/>
        </p:nvSpPr>
        <p:spPr bwMode="auto">
          <a:xfrm>
            <a:off x="0" y="5934075"/>
            <a:ext cx="8991600" cy="923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63500" dist="74053" dir="1857825" algn="ctr" rotWithShape="0">
              <a:schemeClr val="tx1">
                <a:alpha val="50000"/>
              </a:schemeClr>
            </a:outerShdw>
          </a:effec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5400" b="1" smtClean="0">
                <a:solidFill>
                  <a:srgbClr val="FFFF00"/>
                </a:solidFill>
              </a:rPr>
              <a:t>Interoperability</a:t>
            </a:r>
            <a:endParaRPr lang="en-US" sz="4000" b="1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10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10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10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10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4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4948837"/>
              </p:ext>
            </p:extLst>
          </p:nvPr>
        </p:nvGraphicFramePr>
        <p:xfrm>
          <a:off x="0" y="0"/>
          <a:ext cx="9144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5" name="Slide" r:id="rId4" imgW="9144000" imgH="6858069" progId="PowerPoint.Slide.8">
                  <p:embed/>
                </p:oleObj>
              </mc:Choice>
              <mc:Fallback>
                <p:oleObj name="Slide" r:id="rId4" imgW="9144000" imgH="6858069" progId="PowerPoint.Slide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5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269" name="Text Box 5"/>
          <p:cNvSpPr txBox="1">
            <a:spLocks noChangeArrowheads="1"/>
          </p:cNvSpPr>
          <p:nvPr/>
        </p:nvSpPr>
        <p:spPr bwMode="auto">
          <a:xfrm>
            <a:off x="0" y="228600"/>
            <a:ext cx="8991600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63500" dist="74053" dir="1857825" algn="ctr" rotWithShape="0">
              <a:schemeClr val="tx1">
                <a:alpha val="50000"/>
              </a:schemeClr>
            </a:outerShdw>
          </a:effec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endParaRPr lang="en-US" sz="5400" b="1" dirty="0" smtClean="0">
              <a:solidFill>
                <a:srgbClr val="FFFF00"/>
              </a:solidFill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533400" y="1600200"/>
            <a:ext cx="890588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r>
              <a:rPr lang="en-US" altLang="en-US" dirty="0">
                <a:solidFill>
                  <a:schemeClr val="bg1"/>
                </a:solidFill>
              </a:rPr>
              <a:t>man</a:t>
            </a:r>
          </a:p>
          <a:p>
            <a:r>
              <a:rPr lang="en-US" altLang="en-US" dirty="0">
                <a:solidFill>
                  <a:schemeClr val="bg1"/>
                </a:solidFill>
              </a:rPr>
              <a:t>cd</a:t>
            </a:r>
          </a:p>
          <a:p>
            <a:r>
              <a:rPr lang="en-US" altLang="en-US" dirty="0" err="1">
                <a:solidFill>
                  <a:schemeClr val="bg1"/>
                </a:solidFill>
              </a:rPr>
              <a:t>ls</a:t>
            </a:r>
            <a:r>
              <a:rPr lang="en-US" altLang="en-US" dirty="0">
                <a:solidFill>
                  <a:schemeClr val="bg1"/>
                </a:solidFill>
              </a:rPr>
              <a:t/>
            </a:r>
            <a:br>
              <a:rPr lang="en-US" altLang="en-US" dirty="0">
                <a:solidFill>
                  <a:schemeClr val="bg1"/>
                </a:solidFill>
              </a:rPr>
            </a:br>
            <a:r>
              <a:rPr lang="en-US" altLang="en-US" dirty="0">
                <a:solidFill>
                  <a:schemeClr val="bg1"/>
                </a:solidFill>
              </a:rPr>
              <a:t>date</a:t>
            </a:r>
          </a:p>
          <a:p>
            <a:r>
              <a:rPr lang="en-US" altLang="en-US" dirty="0" err="1">
                <a:solidFill>
                  <a:schemeClr val="bg1"/>
                </a:solidFill>
              </a:rPr>
              <a:t>pwd</a:t>
            </a:r>
            <a:endParaRPr lang="en-US" altLang="en-US" dirty="0">
              <a:solidFill>
                <a:schemeClr val="bg1"/>
              </a:solidFill>
            </a:endParaRPr>
          </a:p>
          <a:p>
            <a:r>
              <a:rPr lang="en-US" altLang="en-US" dirty="0" err="1">
                <a:solidFill>
                  <a:schemeClr val="bg1"/>
                </a:solidFill>
              </a:rPr>
              <a:t>cp</a:t>
            </a:r>
            <a:endParaRPr lang="en-US" altLang="en-US" dirty="0">
              <a:solidFill>
                <a:schemeClr val="bg1"/>
              </a:solidFill>
            </a:endParaRPr>
          </a:p>
          <a:p>
            <a:r>
              <a:rPr lang="en-US" altLang="en-US" dirty="0">
                <a:solidFill>
                  <a:schemeClr val="bg1"/>
                </a:solidFill>
              </a:rPr>
              <a:t>mv</a:t>
            </a:r>
          </a:p>
          <a:p>
            <a:r>
              <a:rPr lang="en-US" altLang="en-US" dirty="0" err="1">
                <a:solidFill>
                  <a:schemeClr val="bg1"/>
                </a:solidFill>
              </a:rPr>
              <a:t>rm</a:t>
            </a:r>
            <a:endParaRPr lang="en-US" altLang="en-US" dirty="0">
              <a:solidFill>
                <a:schemeClr val="bg1"/>
              </a:solidFill>
            </a:endParaRPr>
          </a:p>
          <a:p>
            <a:r>
              <a:rPr lang="en-US" altLang="en-US" dirty="0" err="1">
                <a:solidFill>
                  <a:schemeClr val="bg1"/>
                </a:solidFill>
              </a:rPr>
              <a:t>mkdir</a:t>
            </a:r>
            <a:endParaRPr lang="en-US" altLang="en-US" dirty="0">
              <a:solidFill>
                <a:schemeClr val="bg1"/>
              </a:solidFill>
            </a:endParaRPr>
          </a:p>
          <a:p>
            <a:r>
              <a:rPr lang="en-US" altLang="en-US" dirty="0" err="1">
                <a:solidFill>
                  <a:schemeClr val="bg1"/>
                </a:solidFill>
              </a:rPr>
              <a:t>rmdir</a:t>
            </a:r>
            <a:endParaRPr lang="en-US" altLang="en-US" dirty="0">
              <a:solidFill>
                <a:schemeClr val="bg1"/>
              </a:solidFill>
            </a:endParaRPr>
          </a:p>
          <a:p>
            <a:r>
              <a:rPr lang="en-US" altLang="en-US" dirty="0">
                <a:solidFill>
                  <a:schemeClr val="bg1"/>
                </a:solidFill>
              </a:rPr>
              <a:t>cat</a:t>
            </a:r>
          </a:p>
          <a:p>
            <a:r>
              <a:rPr lang="en-US" altLang="en-US" dirty="0" err="1">
                <a:solidFill>
                  <a:schemeClr val="bg1"/>
                </a:solidFill>
              </a:rPr>
              <a:t>uname</a:t>
            </a:r>
            <a:endParaRPr lang="en-US" altLang="en-US" dirty="0">
              <a:solidFill>
                <a:schemeClr val="bg1"/>
              </a:solidFill>
            </a:endParaRPr>
          </a:p>
          <a:p>
            <a:r>
              <a:rPr lang="en-US" altLang="en-US" dirty="0" err="1">
                <a:solidFill>
                  <a:schemeClr val="bg1"/>
                </a:solidFill>
              </a:rPr>
              <a:t>ps</a:t>
            </a:r>
            <a:endParaRPr lang="en-US" altLang="en-US" dirty="0">
              <a:solidFill>
                <a:schemeClr val="bg1"/>
              </a:solidFill>
            </a:endParaRPr>
          </a:p>
          <a:p>
            <a:r>
              <a:rPr lang="en-US" altLang="en-US" dirty="0">
                <a:solidFill>
                  <a:schemeClr val="bg1"/>
                </a:solidFill>
              </a:rPr>
              <a:t>kill</a:t>
            </a:r>
          </a:p>
          <a:p>
            <a:r>
              <a:rPr lang="en-US" altLang="en-US" dirty="0" err="1">
                <a:solidFill>
                  <a:schemeClr val="bg1"/>
                </a:solidFill>
              </a:rPr>
              <a:t>ssh</a:t>
            </a:r>
            <a:endParaRPr lang="en-US" altLang="en-US" dirty="0">
              <a:solidFill>
                <a:schemeClr val="bg1"/>
              </a:solidFill>
            </a:endParaRPr>
          </a:p>
          <a:p>
            <a:endParaRPr lang="en-US" altLang="en-US" dirty="0">
              <a:solidFill>
                <a:schemeClr val="bg1"/>
              </a:solidFill>
            </a:endParaRPr>
          </a:p>
          <a:p>
            <a:endParaRPr lang="en-US" altLang="en-US" dirty="0">
              <a:solidFill>
                <a:schemeClr val="bg1"/>
              </a:solidFill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228600" y="152400"/>
            <a:ext cx="8915400" cy="923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63500" dist="74053" dir="1857825" algn="ctr" rotWithShape="0">
              <a:schemeClr val="tx1">
                <a:alpha val="50000"/>
              </a:schemeClr>
            </a:outerShdw>
          </a:effec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defRPr/>
            </a:pPr>
            <a:r>
              <a:rPr lang="en-US" sz="5400" b="1" dirty="0" smtClean="0">
                <a:solidFill>
                  <a:srgbClr val="FFFF00"/>
                </a:solidFill>
              </a:rPr>
              <a:t>How to Get Started…</a:t>
            </a:r>
            <a:endParaRPr lang="en-US" sz="5400" b="1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9" grpId="0" build="p"/>
      <p:bldP spid="5" grpId="0"/>
    </p:bld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</TotalTime>
  <Words>133</Words>
  <Application>Microsoft Office PowerPoint</Application>
  <PresentationFormat>On-screen Show (4:3)</PresentationFormat>
  <Paragraphs>49</Paragraphs>
  <Slides>9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ＭＳ Ｐゴシック</vt:lpstr>
      <vt:lpstr>Default Design</vt:lpstr>
      <vt:lpstr>Microsoft PowerPoint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rtjones</cp:lastModifiedBy>
  <cp:revision>18</cp:revision>
  <dcterms:created xsi:type="dcterms:W3CDTF">2010-09-02T18:45:41Z</dcterms:created>
  <dcterms:modified xsi:type="dcterms:W3CDTF">2015-09-03T12:34:30Z</dcterms:modified>
</cp:coreProperties>
</file>

<file path=docProps/thumbnail.jpeg>
</file>